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9" r:id="rId2"/>
  </p:sldIdLst>
  <p:sldSz cx="6858000" cy="9906000" type="A4"/>
  <p:notesSz cx="6669088" cy="9775825"/>
  <p:defaultTextStyle>
    <a:defPPr>
      <a:defRPr lang="ru-RU"/>
    </a:defPPr>
    <a:lvl1pPr marL="0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1pPr>
    <a:lvl2pPr marL="462105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2pPr>
    <a:lvl3pPr marL="924210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3pPr>
    <a:lvl4pPr marL="1386315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4pPr>
    <a:lvl5pPr marL="1848418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5pPr>
    <a:lvl6pPr marL="2310526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6pPr>
    <a:lvl7pPr marL="2772628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7pPr>
    <a:lvl8pPr marL="3234733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8pPr>
    <a:lvl9pPr marL="3696839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32" userDrawn="1">
          <p15:clr>
            <a:srgbClr val="A4A3A4"/>
          </p15:clr>
        </p15:guide>
        <p15:guide id="3" orient="horz" pos="1129" userDrawn="1">
          <p15:clr>
            <a:srgbClr val="A4A3A4"/>
          </p15:clr>
        </p15:guide>
        <p15:guide id="4" orient="horz" pos="2095" userDrawn="1">
          <p15:clr>
            <a:srgbClr val="A4A3A4"/>
          </p15:clr>
        </p15:guide>
        <p15:guide id="5" pos="118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A9CD2"/>
    <a:srgbClr val="0670B7"/>
    <a:srgbClr val="9DB4E0"/>
    <a:srgbClr val="D6E8F4"/>
    <a:srgbClr val="0E77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4660"/>
  </p:normalViewPr>
  <p:slideViewPr>
    <p:cSldViewPr snapToGrid="0">
      <p:cViewPr varScale="1">
        <p:scale>
          <a:sx n="52" d="100"/>
          <a:sy n="52" d="100"/>
        </p:scale>
        <p:origin x="2244" y="78"/>
      </p:cViewPr>
      <p:guideLst>
        <p:guide pos="232"/>
        <p:guide orient="horz" pos="1129"/>
        <p:guide orient="horz" pos="2095"/>
        <p:guide pos="118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713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3191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444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818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3038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1762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2750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7542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4091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352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83338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45C735-9465-446E-A291-AE85B1E28EDC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4658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Прямоугольник с двумя скругленными противолежащими углами 34"/>
          <p:cNvSpPr/>
          <p:nvPr/>
        </p:nvSpPr>
        <p:spPr>
          <a:xfrm>
            <a:off x="2021366" y="1201488"/>
            <a:ext cx="4832012" cy="2311828"/>
          </a:xfrm>
          <a:custGeom>
            <a:avLst/>
            <a:gdLst>
              <a:gd name="connsiteX0" fmla="*/ 385312 w 4832012"/>
              <a:gd name="connsiteY0" fmla="*/ 0 h 2311828"/>
              <a:gd name="connsiteX1" fmla="*/ 4832012 w 4832012"/>
              <a:gd name="connsiteY1" fmla="*/ 0 h 2311828"/>
              <a:gd name="connsiteX2" fmla="*/ 4832012 w 4832012"/>
              <a:gd name="connsiteY2" fmla="*/ 0 h 2311828"/>
              <a:gd name="connsiteX3" fmla="*/ 4832012 w 4832012"/>
              <a:gd name="connsiteY3" fmla="*/ 1926516 h 2311828"/>
              <a:gd name="connsiteX4" fmla="*/ 4446700 w 4832012"/>
              <a:gd name="connsiteY4" fmla="*/ 2311828 h 2311828"/>
              <a:gd name="connsiteX5" fmla="*/ 0 w 4832012"/>
              <a:gd name="connsiteY5" fmla="*/ 2311828 h 2311828"/>
              <a:gd name="connsiteX6" fmla="*/ 0 w 4832012"/>
              <a:gd name="connsiteY6" fmla="*/ 2311828 h 2311828"/>
              <a:gd name="connsiteX7" fmla="*/ 0 w 4832012"/>
              <a:gd name="connsiteY7" fmla="*/ 385312 h 2311828"/>
              <a:gd name="connsiteX8" fmla="*/ 385312 w 4832012"/>
              <a:gd name="connsiteY8" fmla="*/ 0 h 2311828"/>
              <a:gd name="connsiteX0" fmla="*/ 552289 w 4832012"/>
              <a:gd name="connsiteY0" fmla="*/ 7952 h 2311828"/>
              <a:gd name="connsiteX1" fmla="*/ 4832012 w 4832012"/>
              <a:gd name="connsiteY1" fmla="*/ 0 h 2311828"/>
              <a:gd name="connsiteX2" fmla="*/ 4832012 w 4832012"/>
              <a:gd name="connsiteY2" fmla="*/ 0 h 2311828"/>
              <a:gd name="connsiteX3" fmla="*/ 4832012 w 4832012"/>
              <a:gd name="connsiteY3" fmla="*/ 1926516 h 2311828"/>
              <a:gd name="connsiteX4" fmla="*/ 4446700 w 4832012"/>
              <a:gd name="connsiteY4" fmla="*/ 2311828 h 2311828"/>
              <a:gd name="connsiteX5" fmla="*/ 0 w 4832012"/>
              <a:gd name="connsiteY5" fmla="*/ 2311828 h 2311828"/>
              <a:gd name="connsiteX6" fmla="*/ 0 w 4832012"/>
              <a:gd name="connsiteY6" fmla="*/ 2311828 h 2311828"/>
              <a:gd name="connsiteX7" fmla="*/ 0 w 4832012"/>
              <a:gd name="connsiteY7" fmla="*/ 385312 h 2311828"/>
              <a:gd name="connsiteX8" fmla="*/ 552289 w 4832012"/>
              <a:gd name="connsiteY8" fmla="*/ 7952 h 2311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32012" h="2311828">
                <a:moveTo>
                  <a:pt x="552289" y="7952"/>
                </a:moveTo>
                <a:lnTo>
                  <a:pt x="4832012" y="0"/>
                </a:lnTo>
                <a:lnTo>
                  <a:pt x="4832012" y="0"/>
                </a:lnTo>
                <a:lnTo>
                  <a:pt x="4832012" y="1926516"/>
                </a:lnTo>
                <a:cubicBezTo>
                  <a:pt x="4832012" y="2139318"/>
                  <a:pt x="4659502" y="2311828"/>
                  <a:pt x="4446700" y="2311828"/>
                </a:cubicBezTo>
                <a:lnTo>
                  <a:pt x="0" y="2311828"/>
                </a:lnTo>
                <a:lnTo>
                  <a:pt x="0" y="2311828"/>
                </a:lnTo>
                <a:lnTo>
                  <a:pt x="0" y="385312"/>
                </a:lnTo>
                <a:cubicBezTo>
                  <a:pt x="0" y="172510"/>
                  <a:pt x="339487" y="7952"/>
                  <a:pt x="552289" y="7952"/>
                </a:cubicBezTo>
                <a:close/>
              </a:path>
            </a:pathLst>
          </a:custGeom>
          <a:solidFill>
            <a:srgbClr val="0E77BB">
              <a:alpha val="1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sp>
        <p:nvSpPr>
          <p:cNvPr id="16" name="Прямоугольник 15"/>
          <p:cNvSpPr/>
          <p:nvPr/>
        </p:nvSpPr>
        <p:spPr>
          <a:xfrm>
            <a:off x="2" y="8497588"/>
            <a:ext cx="6853376" cy="1304380"/>
          </a:xfrm>
          <a:prstGeom prst="rect">
            <a:avLst/>
          </a:prstGeom>
          <a:solidFill>
            <a:srgbClr val="0E77BB">
              <a:alpha val="1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sp>
        <p:nvSpPr>
          <p:cNvPr id="3" name="Прямоугольник 2"/>
          <p:cNvSpPr>
            <a:spLocks/>
          </p:cNvSpPr>
          <p:nvPr/>
        </p:nvSpPr>
        <p:spPr>
          <a:xfrm>
            <a:off x="1040913" y="1459977"/>
            <a:ext cx="5817087" cy="2311828"/>
          </a:xfrm>
          <a:prstGeom prst="rect">
            <a:avLst/>
          </a:prstGeom>
          <a:solidFill>
            <a:srgbClr val="0E77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297" y="414793"/>
            <a:ext cx="1043536" cy="78265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21258" y="4479402"/>
            <a:ext cx="4258843" cy="35478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428"/>
              </a:spcBef>
            </a:pP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оценить условия оказания услуг: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Комфорт и чистота помещений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Доброжелательность и вежливость персонала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Легкость получения информации</a:t>
            </a:r>
            <a:b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о работе организации и ее точность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Удобство записи для получения</a:t>
            </a:r>
            <a:b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услуги и своевременность</a:t>
            </a:r>
            <a:b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ее оказания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Доступность для граждан</a:t>
            </a:r>
            <a:b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с инвалидностью</a:t>
            </a:r>
          </a:p>
          <a:p>
            <a:pPr>
              <a:spcBef>
                <a:spcPts val="1714"/>
              </a:spcBef>
            </a:pP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оставить свое обращение</a:t>
            </a:r>
          </a:p>
          <a:p>
            <a:pPr>
              <a:spcBef>
                <a:spcPts val="1714"/>
              </a:spcBef>
            </a:pP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ознакомиться </a:t>
            </a:r>
            <a:b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с рейтингом организации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647704" y="1690814"/>
            <a:ext cx="4245429" cy="10596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143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ОЦЕНИТЕ</a:t>
            </a:r>
            <a:br>
              <a:rPr lang="ru-RU" sz="3143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ru-RU" sz="3143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НАШУ РАБОТУ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921258" y="8858297"/>
            <a:ext cx="5748871" cy="531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28" dirty="0">
                <a:solidFill>
                  <a:srgbClr val="0E77BB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Ваша оценка поможет нам стать лучше и убедиться, что все хорошо!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697393" y="2846332"/>
            <a:ext cx="4028393" cy="751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2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Чтобы оценить условия предоставления услуг наведите камеру Вашего телефона</a:t>
            </a:r>
            <a:br>
              <a:rPr lang="ru-RU" sz="142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2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сканируйте QR-код</a:t>
            </a:r>
          </a:p>
        </p:txBody>
      </p:sp>
      <p:sp>
        <p:nvSpPr>
          <p:cNvPr id="6" name="Овал 5"/>
          <p:cNvSpPr/>
          <p:nvPr/>
        </p:nvSpPr>
        <p:spPr>
          <a:xfrm>
            <a:off x="17616" y="1351819"/>
            <a:ext cx="2533149" cy="2533149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330200" sx="104000" sy="104000" algn="ctr" rotWithShape="0">
              <a:srgbClr val="0E77BB">
                <a:alpha val="28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sp>
        <p:nvSpPr>
          <p:cNvPr id="15" name="Овал 14"/>
          <p:cNvSpPr/>
          <p:nvPr/>
        </p:nvSpPr>
        <p:spPr>
          <a:xfrm>
            <a:off x="354942" y="7560790"/>
            <a:ext cx="432438" cy="43243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177" y="7695562"/>
            <a:ext cx="204488" cy="168060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164" y="8910718"/>
            <a:ext cx="422254" cy="378269"/>
          </a:xfrm>
          <a:prstGeom prst="rect">
            <a:avLst/>
          </a:prstGeom>
        </p:spPr>
      </p:pic>
      <p:sp>
        <p:nvSpPr>
          <p:cNvPr id="25" name="Прямоугольник 24"/>
          <p:cNvSpPr/>
          <p:nvPr/>
        </p:nvSpPr>
        <p:spPr>
          <a:xfrm>
            <a:off x="921257" y="4083900"/>
            <a:ext cx="3598828" cy="400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428"/>
              </a:spcBef>
            </a:pPr>
            <a:r>
              <a:rPr lang="ru-RU" sz="2001" dirty="0">
                <a:solidFill>
                  <a:srgbClr val="0E77BB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ВЫ МОЖЕТЕ:</a:t>
            </a:r>
          </a:p>
        </p:txBody>
      </p:sp>
      <p:sp>
        <p:nvSpPr>
          <p:cNvPr id="26" name="Овал 25"/>
          <p:cNvSpPr/>
          <p:nvPr/>
        </p:nvSpPr>
        <p:spPr>
          <a:xfrm>
            <a:off x="354942" y="4431751"/>
            <a:ext cx="432438" cy="43243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sp>
        <p:nvSpPr>
          <p:cNvPr id="27" name="Овал 26"/>
          <p:cNvSpPr/>
          <p:nvPr/>
        </p:nvSpPr>
        <p:spPr>
          <a:xfrm>
            <a:off x="354942" y="7034425"/>
            <a:ext cx="432438" cy="43243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5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586" y="4556539"/>
            <a:ext cx="189145" cy="169443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6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84" y="7158013"/>
            <a:ext cx="206549" cy="185259"/>
          </a:xfrm>
          <a:prstGeom prst="rect">
            <a:avLst/>
          </a:prstGeom>
        </p:spPr>
      </p:pic>
      <p:cxnSp>
        <p:nvCxnSpPr>
          <p:cNvPr id="11" name="Прямая соединительная линия 10"/>
          <p:cNvCxnSpPr/>
          <p:nvPr/>
        </p:nvCxnSpPr>
        <p:spPr>
          <a:xfrm>
            <a:off x="2606056" y="2784311"/>
            <a:ext cx="3992311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Группа 16"/>
          <p:cNvGrpSpPr/>
          <p:nvPr/>
        </p:nvGrpSpPr>
        <p:grpSpPr>
          <a:xfrm>
            <a:off x="532040" y="1850575"/>
            <a:ext cx="1503586" cy="1499096"/>
            <a:chOff x="589568" y="2738105"/>
            <a:chExt cx="3057327" cy="3024188"/>
          </a:xfrm>
        </p:grpSpPr>
        <p:sp>
          <p:nvSpPr>
            <p:cNvPr id="34" name="Прямоугольник 33"/>
            <p:cNvSpPr/>
            <p:nvPr/>
          </p:nvSpPr>
          <p:spPr>
            <a:xfrm>
              <a:off x="589568" y="2738105"/>
              <a:ext cx="3057327" cy="3024188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167">
                <a:solidFill>
                  <a:schemeClr val="tx1"/>
                </a:solidFill>
              </a:endParaRPr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1032506" y="3883947"/>
              <a:ext cx="2286880" cy="12619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Bef>
                  <a:spcPts val="428"/>
                </a:spcBef>
              </a:pPr>
              <a:r>
                <a:rPr lang="ru-RU" sz="1155" dirty="0">
                  <a:solidFill>
                    <a:schemeClr val="bg1"/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МЕСТО ДЛЯ </a:t>
              </a:r>
              <a:r>
                <a:rPr lang="en-US" sz="1155" dirty="0">
                  <a:solidFill>
                    <a:schemeClr val="bg1"/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QR</a:t>
              </a:r>
              <a:r>
                <a:rPr lang="ru-RU" sz="1155" dirty="0">
                  <a:solidFill>
                    <a:schemeClr val="bg1"/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-КОДА</a:t>
              </a:r>
            </a:p>
          </p:txBody>
        </p:sp>
      </p:grpSp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3132" y="5789680"/>
            <a:ext cx="3126997" cy="288826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840" y="1807895"/>
            <a:ext cx="1559786" cy="1559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104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342</TotalTime>
  <Words>46</Words>
  <Application>Microsoft Office PowerPoint</Application>
  <PresentationFormat>Лист A4 (210x297 мм)</PresentationFormat>
  <Paragraphs>13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7" baseType="lpstr">
      <vt:lpstr>Arial</vt:lpstr>
      <vt:lpstr>Arial Black</vt:lpstr>
      <vt:lpstr>Calibri</vt:lpstr>
      <vt:lpstr>Calibri Light</vt:lpstr>
      <vt:lpstr>Wingdings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Нечаева Нина Васильевна</dc:creator>
  <cp:lastModifiedBy>Маша</cp:lastModifiedBy>
  <cp:revision>32</cp:revision>
  <cp:lastPrinted>2023-08-02T12:13:29Z</cp:lastPrinted>
  <dcterms:created xsi:type="dcterms:W3CDTF">2023-08-02T11:27:24Z</dcterms:created>
  <dcterms:modified xsi:type="dcterms:W3CDTF">2026-05-13T11:57:03Z</dcterms:modified>
</cp:coreProperties>
</file>